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88" r:id="rId19"/>
    <p:sldId id="289" r:id="rId20"/>
    <p:sldId id="273" r:id="rId21"/>
    <p:sldId id="284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5" r:id="rId33"/>
    <p:sldId id="286" r:id="rId34"/>
    <p:sldId id="287" r:id="rId35"/>
    <p:sldId id="290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yothi M" initials="JM" lastIdx="1" clrIdx="0">
    <p:extLst>
      <p:ext uri="{19B8F6BF-5375-455C-9EA6-DF929625EA0E}">
        <p15:presenceInfo xmlns:p15="http://schemas.microsoft.com/office/powerpoint/2012/main" userId="b5e66069257ed22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48" y="2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5981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C9DC06-6CE7-4EB3-A442-6CB0C58EE8B2}" type="datetimeFigureOut">
              <a:rPr lang="en-IN" smtClean="0"/>
              <a:t>08-06-2023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590014-81A8-4885-8D6E-2D038ED9730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618476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C9DC06-6CE7-4EB3-A442-6CB0C58EE8B2}" type="datetimeFigureOut">
              <a:rPr lang="en-IN" smtClean="0"/>
              <a:t>08-06-2023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590014-81A8-4885-8D6E-2D038ED9730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64112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C9DC06-6CE7-4EB3-A442-6CB0C58EE8B2}" type="datetimeFigureOut">
              <a:rPr lang="en-IN" smtClean="0"/>
              <a:t>08-06-2023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590014-81A8-4885-8D6E-2D038ED9730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236175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C9DC06-6CE7-4EB3-A442-6CB0C58EE8B2}" type="datetimeFigureOut">
              <a:rPr lang="en-IN" smtClean="0"/>
              <a:t>08-06-2023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590014-81A8-4885-8D6E-2D038ED9730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721279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C9DC06-6CE7-4EB3-A442-6CB0C58EE8B2}" type="datetimeFigureOut">
              <a:rPr lang="en-IN" smtClean="0"/>
              <a:t>08-06-2023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590014-81A8-4885-8D6E-2D038ED9730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461053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C9DC06-6CE7-4EB3-A442-6CB0C58EE8B2}" type="datetimeFigureOut">
              <a:rPr lang="en-IN" smtClean="0"/>
              <a:t>08-06-2023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590014-81A8-4885-8D6E-2D038ED9730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845227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C9DC06-6CE7-4EB3-A442-6CB0C58EE8B2}" type="datetimeFigureOut">
              <a:rPr lang="en-IN" smtClean="0"/>
              <a:t>08-06-2023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590014-81A8-4885-8D6E-2D038ED9730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024083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C9DC06-6CE7-4EB3-A442-6CB0C58EE8B2}" type="datetimeFigureOut">
              <a:rPr lang="en-IN" smtClean="0"/>
              <a:t>08-06-2023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590014-81A8-4885-8D6E-2D038ED9730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9716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C9DC06-6CE7-4EB3-A442-6CB0C58EE8B2}" type="datetimeFigureOut">
              <a:rPr lang="en-IN" smtClean="0"/>
              <a:t>08-06-2023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590014-81A8-4885-8D6E-2D038ED9730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989543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C9DC06-6CE7-4EB3-A442-6CB0C58EE8B2}" type="datetimeFigureOut">
              <a:rPr lang="en-IN" smtClean="0"/>
              <a:t>08-06-2023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590014-81A8-4885-8D6E-2D038ED9730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683296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C9DC06-6CE7-4EB3-A442-6CB0C58EE8B2}" type="datetimeFigureOut">
              <a:rPr lang="en-IN" smtClean="0"/>
              <a:t>08-06-2023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590014-81A8-4885-8D6E-2D038ED9730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818261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C9DC06-6CE7-4EB3-A442-6CB0C58EE8B2}" type="datetimeFigureOut">
              <a:rPr lang="en-IN" smtClean="0"/>
              <a:t>08-06-2023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590014-81A8-4885-8D6E-2D038ED9730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996793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roadmap.sh/devops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roadmap.sh/devops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 smtClean="0"/>
              <a:t>DevOps</a:t>
            </a: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12194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i="1" dirty="0" smtClean="0"/>
              <a:t>JENKINS: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b="1" i="1" dirty="0" smtClean="0">
                <a:latin typeface="+mj-lt"/>
              </a:rPr>
              <a:t>Setting </a:t>
            </a:r>
            <a:r>
              <a:rPr lang="en-US" b="1" i="1" dirty="0">
                <a:latin typeface="+mj-lt"/>
              </a:rPr>
              <a:t>Jenkins server</a:t>
            </a:r>
            <a:endParaRPr lang="en-IN" dirty="0">
              <a:latin typeface="+mj-lt"/>
            </a:endParaRPr>
          </a:p>
          <a:p>
            <a:pPr lvl="0"/>
            <a:r>
              <a:rPr lang="en-US" b="1" i="1" dirty="0">
                <a:latin typeface="+mj-lt"/>
              </a:rPr>
              <a:t>Master and slave configuration</a:t>
            </a:r>
            <a:endParaRPr lang="en-IN" dirty="0">
              <a:latin typeface="+mj-lt"/>
            </a:endParaRPr>
          </a:p>
          <a:p>
            <a:pPr lvl="0"/>
            <a:r>
              <a:rPr lang="en-US" b="1" i="1" dirty="0">
                <a:latin typeface="+mj-lt"/>
              </a:rPr>
              <a:t>Managing CI/CD jobs</a:t>
            </a:r>
            <a:endParaRPr lang="en-IN" dirty="0">
              <a:latin typeface="+mj-lt"/>
            </a:endParaRPr>
          </a:p>
          <a:p>
            <a:pPr lvl="0"/>
            <a:r>
              <a:rPr lang="en-US" b="1" i="1" dirty="0">
                <a:latin typeface="+mj-lt"/>
              </a:rPr>
              <a:t>Managing Jenkins plugins</a:t>
            </a:r>
            <a:endParaRPr lang="en-IN" dirty="0">
              <a:latin typeface="+mj-lt"/>
            </a:endParaRPr>
          </a:p>
          <a:p>
            <a:pPr lvl="0"/>
            <a:r>
              <a:rPr lang="en-US" b="1" i="1" dirty="0">
                <a:latin typeface="+mj-lt"/>
              </a:rPr>
              <a:t>Integration other </a:t>
            </a:r>
            <a:r>
              <a:rPr lang="en-US" b="1" i="1" dirty="0" err="1">
                <a:latin typeface="+mj-lt"/>
              </a:rPr>
              <a:t>Devops</a:t>
            </a:r>
            <a:r>
              <a:rPr lang="en-US" b="1" i="1" dirty="0">
                <a:latin typeface="+mj-lt"/>
              </a:rPr>
              <a:t> tools like </a:t>
            </a:r>
            <a:r>
              <a:rPr lang="en-US" b="1" i="1" dirty="0" err="1">
                <a:latin typeface="+mj-lt"/>
              </a:rPr>
              <a:t>Git</a:t>
            </a:r>
            <a:r>
              <a:rPr lang="en-US" b="1" i="1" dirty="0">
                <a:latin typeface="+mj-lt"/>
              </a:rPr>
              <a:t> , Maven, </a:t>
            </a:r>
            <a:r>
              <a:rPr lang="en-US" b="1" i="1" dirty="0" err="1">
                <a:latin typeface="+mj-lt"/>
              </a:rPr>
              <a:t>Ansible</a:t>
            </a:r>
            <a:r>
              <a:rPr lang="en-US" b="1" i="1" dirty="0">
                <a:latin typeface="+mj-lt"/>
              </a:rPr>
              <a:t>, </a:t>
            </a:r>
            <a:r>
              <a:rPr lang="en-US" b="1" i="1" dirty="0" err="1">
                <a:latin typeface="+mj-lt"/>
              </a:rPr>
              <a:t>Sonarqube</a:t>
            </a:r>
            <a:r>
              <a:rPr lang="en-US" b="1" i="1" dirty="0">
                <a:latin typeface="+mj-lt"/>
              </a:rPr>
              <a:t>, Nexus </a:t>
            </a:r>
            <a:r>
              <a:rPr lang="en-US" b="1" i="1" dirty="0" err="1">
                <a:latin typeface="+mj-lt"/>
              </a:rPr>
              <a:t>etc</a:t>
            </a:r>
            <a:endParaRPr lang="en-IN" dirty="0">
              <a:latin typeface="+mj-lt"/>
            </a:endParaRPr>
          </a:p>
          <a:p>
            <a:endParaRPr lang="en-I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12066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i="1" dirty="0" smtClean="0"/>
              <a:t>ANSIBLE: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b="1" i="1" dirty="0" smtClean="0">
                <a:latin typeface="+mj-lt"/>
              </a:rPr>
              <a:t>Setting </a:t>
            </a:r>
            <a:r>
              <a:rPr lang="en-US" b="1" i="1" dirty="0">
                <a:latin typeface="+mj-lt"/>
              </a:rPr>
              <a:t>up </a:t>
            </a:r>
            <a:r>
              <a:rPr lang="en-US" b="1" i="1" dirty="0" err="1">
                <a:latin typeface="+mj-lt"/>
              </a:rPr>
              <a:t>Ansible</a:t>
            </a:r>
            <a:r>
              <a:rPr lang="en-US" b="1" i="1" dirty="0">
                <a:latin typeface="+mj-lt"/>
              </a:rPr>
              <a:t> control server</a:t>
            </a:r>
            <a:endParaRPr lang="en-IN" dirty="0">
              <a:latin typeface="+mj-lt"/>
            </a:endParaRPr>
          </a:p>
          <a:p>
            <a:pPr lvl="0"/>
            <a:r>
              <a:rPr lang="en-US" b="1" i="1" dirty="0">
                <a:latin typeface="+mj-lt"/>
              </a:rPr>
              <a:t>Writing playbooks and roles</a:t>
            </a:r>
            <a:endParaRPr lang="en-IN" dirty="0">
              <a:latin typeface="+mj-lt"/>
            </a:endParaRPr>
          </a:p>
          <a:p>
            <a:pPr lvl="0"/>
            <a:r>
              <a:rPr lang="en-US" b="1" i="1" dirty="0">
                <a:latin typeface="+mj-lt"/>
              </a:rPr>
              <a:t>Managing </a:t>
            </a:r>
            <a:r>
              <a:rPr lang="en-US" b="1" i="1" dirty="0" err="1">
                <a:latin typeface="+mj-lt"/>
              </a:rPr>
              <a:t>Ansible</a:t>
            </a:r>
            <a:r>
              <a:rPr lang="en-US" b="1" i="1" dirty="0">
                <a:latin typeface="+mj-lt"/>
              </a:rPr>
              <a:t> hosts</a:t>
            </a:r>
            <a:endParaRPr lang="en-IN" dirty="0">
              <a:latin typeface="+mj-lt"/>
            </a:endParaRPr>
          </a:p>
          <a:p>
            <a:endParaRPr lang="en-I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27564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i="1" dirty="0" smtClean="0"/>
              <a:t>DOCKER: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b="1" i="1" dirty="0" smtClean="0">
                <a:latin typeface="+mj-lt"/>
              </a:rPr>
              <a:t>Setup </a:t>
            </a:r>
            <a:r>
              <a:rPr lang="en-US" b="1" i="1" dirty="0">
                <a:latin typeface="+mj-lt"/>
              </a:rPr>
              <a:t>Docker environment</a:t>
            </a:r>
            <a:endParaRPr lang="en-IN" dirty="0">
              <a:latin typeface="+mj-lt"/>
            </a:endParaRPr>
          </a:p>
          <a:p>
            <a:pPr lvl="0"/>
            <a:r>
              <a:rPr lang="en-US" b="1" i="1" dirty="0">
                <a:latin typeface="+mj-lt"/>
              </a:rPr>
              <a:t>Writing </a:t>
            </a:r>
            <a:r>
              <a:rPr lang="en-US" b="1" i="1" dirty="0" err="1">
                <a:latin typeface="+mj-lt"/>
              </a:rPr>
              <a:t>Dockerfiles</a:t>
            </a:r>
            <a:endParaRPr lang="en-IN" dirty="0">
              <a:latin typeface="+mj-lt"/>
            </a:endParaRPr>
          </a:p>
          <a:p>
            <a:pPr lvl="0"/>
            <a:r>
              <a:rPr lang="en-US" b="1" i="1" dirty="0">
                <a:latin typeface="+mj-lt"/>
              </a:rPr>
              <a:t>Creating custom images</a:t>
            </a:r>
            <a:endParaRPr lang="en-IN" dirty="0">
              <a:latin typeface="+mj-lt"/>
            </a:endParaRPr>
          </a:p>
          <a:p>
            <a:pPr lvl="0"/>
            <a:r>
              <a:rPr lang="en-US" b="1" i="1" dirty="0">
                <a:latin typeface="+mj-lt"/>
              </a:rPr>
              <a:t>Setting up private Docker registry</a:t>
            </a:r>
            <a:endParaRPr lang="en-IN" dirty="0">
              <a:latin typeface="+mj-lt"/>
            </a:endParaRPr>
          </a:p>
          <a:p>
            <a:pPr lvl="0"/>
            <a:r>
              <a:rPr lang="en-US" b="1" i="1" dirty="0">
                <a:latin typeface="+mj-lt"/>
              </a:rPr>
              <a:t>Creating &amp; managing containers</a:t>
            </a:r>
            <a:endParaRPr lang="en-IN" dirty="0">
              <a:latin typeface="+mj-lt"/>
            </a:endParaRPr>
          </a:p>
          <a:p>
            <a:endParaRPr lang="en-I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76749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i="1" dirty="0" smtClean="0"/>
              <a:t>KUBERNETES: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b="1" i="1" dirty="0" smtClean="0">
                <a:latin typeface="+mj-lt"/>
              </a:rPr>
              <a:t>Setup </a:t>
            </a:r>
            <a:r>
              <a:rPr lang="en-US" b="1" i="1" dirty="0" err="1">
                <a:latin typeface="+mj-lt"/>
              </a:rPr>
              <a:t>kubernetes</a:t>
            </a:r>
            <a:r>
              <a:rPr lang="en-US" b="1" i="1" dirty="0">
                <a:latin typeface="+mj-lt"/>
              </a:rPr>
              <a:t> environment on AWS or On-Premises</a:t>
            </a:r>
            <a:endParaRPr lang="en-IN" dirty="0">
              <a:latin typeface="+mj-lt"/>
            </a:endParaRPr>
          </a:p>
          <a:p>
            <a:pPr lvl="0"/>
            <a:r>
              <a:rPr lang="en-US" b="1" i="1" dirty="0">
                <a:latin typeface="+mj-lt"/>
              </a:rPr>
              <a:t>Writing deployment files &amp; service files</a:t>
            </a:r>
            <a:endParaRPr lang="en-IN" dirty="0">
              <a:latin typeface="+mj-lt"/>
            </a:endParaRPr>
          </a:p>
          <a:p>
            <a:pPr lvl="0"/>
            <a:r>
              <a:rPr lang="en-US" b="1" i="1" dirty="0">
                <a:latin typeface="+mj-lt"/>
              </a:rPr>
              <a:t>Managing containers on pods</a:t>
            </a:r>
            <a:endParaRPr lang="en-IN" dirty="0">
              <a:latin typeface="+mj-lt"/>
            </a:endParaRPr>
          </a:p>
          <a:p>
            <a:pPr lvl="0"/>
            <a:r>
              <a:rPr lang="en-US" b="1" i="1" dirty="0">
                <a:latin typeface="+mj-lt"/>
              </a:rPr>
              <a:t>Managing </a:t>
            </a:r>
            <a:r>
              <a:rPr lang="en-US" b="1" i="1" dirty="0" err="1">
                <a:latin typeface="+mj-lt"/>
              </a:rPr>
              <a:t>kubernetes</a:t>
            </a:r>
            <a:r>
              <a:rPr lang="en-US" b="1" i="1" dirty="0">
                <a:latin typeface="+mj-lt"/>
              </a:rPr>
              <a:t> nodes</a:t>
            </a:r>
            <a:endParaRPr lang="en-I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84827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i="1" dirty="0"/>
              <a:t>Daily Activities: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i="1" dirty="0">
                <a:solidFill>
                  <a:srgbClr val="00B0F0"/>
                </a:solidFill>
              </a:rPr>
              <a:t>Start my day with</a:t>
            </a:r>
            <a:endParaRPr lang="en-IN" dirty="0">
              <a:solidFill>
                <a:srgbClr val="00B0F0"/>
              </a:solidFill>
            </a:endParaRPr>
          </a:p>
          <a:p>
            <a:pPr lvl="1"/>
            <a:r>
              <a:rPr lang="en-US" b="1" i="1" dirty="0">
                <a:latin typeface="+mj-lt"/>
              </a:rPr>
              <a:t>Checking Emails &amp; Jira Tickets</a:t>
            </a:r>
            <a:endParaRPr lang="en-IN" dirty="0">
              <a:latin typeface="+mj-lt"/>
            </a:endParaRPr>
          </a:p>
          <a:p>
            <a:pPr lvl="1"/>
            <a:r>
              <a:rPr lang="en-US" b="1" i="1" dirty="0">
                <a:latin typeface="+mj-lt"/>
              </a:rPr>
              <a:t>Checking Notifications from monitoring system</a:t>
            </a:r>
            <a:endParaRPr lang="en-IN" dirty="0">
              <a:latin typeface="+mj-lt"/>
            </a:endParaRPr>
          </a:p>
          <a:p>
            <a:pPr lvl="1"/>
            <a:r>
              <a:rPr lang="en-US" b="1" i="1" dirty="0">
                <a:latin typeface="+mj-lt"/>
              </a:rPr>
              <a:t>Ensuring that there is not critical alert unattended</a:t>
            </a:r>
            <a:endParaRPr lang="en-IN" dirty="0">
              <a:latin typeface="+mj-lt"/>
            </a:endParaRPr>
          </a:p>
          <a:p>
            <a:pPr lvl="1"/>
            <a:r>
              <a:rPr lang="en-US" b="1" i="1" dirty="0">
                <a:latin typeface="+mj-lt"/>
              </a:rPr>
              <a:t>Provide help &amp; support to Developers</a:t>
            </a:r>
            <a:endParaRPr lang="en-IN" dirty="0">
              <a:latin typeface="+mj-lt"/>
            </a:endParaRPr>
          </a:p>
          <a:p>
            <a:pPr lvl="1"/>
            <a:r>
              <a:rPr lang="en-US" b="1" i="1" dirty="0">
                <a:latin typeface="+mj-lt"/>
              </a:rPr>
              <a:t>Providing support for production servers</a:t>
            </a:r>
            <a:endParaRPr lang="en-IN" dirty="0">
              <a:latin typeface="+mj-lt"/>
            </a:endParaRPr>
          </a:p>
          <a:p>
            <a:pPr lvl="1"/>
            <a:r>
              <a:rPr lang="en-US" b="1" i="1" dirty="0">
                <a:latin typeface="+mj-lt"/>
              </a:rPr>
              <a:t>Automation admin repeated tasks</a:t>
            </a:r>
            <a:endParaRPr lang="en-IN" dirty="0">
              <a:latin typeface="+mj-lt"/>
            </a:endParaRPr>
          </a:p>
          <a:p>
            <a:pPr lvl="1"/>
            <a:r>
              <a:rPr lang="en-US" b="1" i="1" dirty="0">
                <a:latin typeface="+mj-lt"/>
              </a:rPr>
              <a:t>Creating Jenkins job for Development</a:t>
            </a:r>
            <a:endParaRPr lang="en-IN" dirty="0">
              <a:latin typeface="+mj-lt"/>
            </a:endParaRPr>
          </a:p>
          <a:p>
            <a:pPr lvl="1"/>
            <a:r>
              <a:rPr lang="en-US" b="1" i="1" dirty="0">
                <a:latin typeface="+mj-lt"/>
              </a:rPr>
              <a:t>Supporting existing infra &amp;  creating new servers</a:t>
            </a:r>
            <a:endParaRPr lang="en-IN" dirty="0">
              <a:latin typeface="+mj-lt"/>
            </a:endParaRPr>
          </a:p>
          <a:p>
            <a:pPr lvl="1"/>
            <a:r>
              <a:rPr lang="en-US" b="1" i="1" dirty="0">
                <a:latin typeface="+mj-lt"/>
              </a:rPr>
              <a:t>Deploying code on Dev &amp; Prod Servers</a:t>
            </a:r>
            <a:endParaRPr lang="en-IN" dirty="0">
              <a:latin typeface="+mj-lt"/>
            </a:endParaRPr>
          </a:p>
          <a:p>
            <a:pPr lvl="1"/>
            <a:r>
              <a:rPr lang="en-US" b="1" i="1" dirty="0">
                <a:latin typeface="+mj-lt"/>
              </a:rPr>
              <a:t>Checking for proper approvals before code Releases</a:t>
            </a:r>
            <a:endParaRPr lang="en-I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4236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latin typeface="+mn-lt"/>
              </a:rPr>
              <a:t>RESPONSBILITY:</a:t>
            </a:r>
            <a:endParaRPr lang="en-IN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b="1" i="1" dirty="0" smtClean="0">
                <a:latin typeface="+mj-lt"/>
              </a:rPr>
              <a:t>Build </a:t>
            </a:r>
            <a:r>
              <a:rPr lang="en-US" b="1" i="1" dirty="0">
                <a:latin typeface="+mj-lt"/>
              </a:rPr>
              <a:t>&amp; Release process</a:t>
            </a:r>
            <a:endParaRPr lang="en-IN" dirty="0">
              <a:latin typeface="+mj-lt"/>
            </a:endParaRPr>
          </a:p>
          <a:p>
            <a:pPr lvl="0"/>
            <a:r>
              <a:rPr lang="en-US" b="1" i="1" dirty="0">
                <a:latin typeface="+mj-lt"/>
              </a:rPr>
              <a:t>Managing user access on Resources (Grant/Revoke)</a:t>
            </a:r>
            <a:endParaRPr lang="en-IN" dirty="0">
              <a:latin typeface="+mj-lt"/>
            </a:endParaRPr>
          </a:p>
          <a:p>
            <a:pPr lvl="0"/>
            <a:r>
              <a:rPr lang="en-US" b="1" i="1" dirty="0">
                <a:latin typeface="+mj-lt"/>
              </a:rPr>
              <a:t>Managing GIT branches</a:t>
            </a:r>
            <a:endParaRPr lang="en-IN" dirty="0">
              <a:latin typeface="+mj-lt"/>
            </a:endParaRPr>
          </a:p>
          <a:p>
            <a:pPr lvl="0"/>
            <a:r>
              <a:rPr lang="en-US" b="1" i="1" dirty="0">
                <a:latin typeface="+mj-lt"/>
              </a:rPr>
              <a:t>Automation (Jenkins/</a:t>
            </a:r>
            <a:r>
              <a:rPr lang="en-US" b="1" i="1" dirty="0" err="1">
                <a:latin typeface="+mj-lt"/>
              </a:rPr>
              <a:t>Ansible</a:t>
            </a:r>
            <a:r>
              <a:rPr lang="en-US" b="1" i="1" dirty="0">
                <a:latin typeface="+mj-lt"/>
              </a:rPr>
              <a:t>)</a:t>
            </a:r>
            <a:endParaRPr lang="en-IN" dirty="0">
              <a:latin typeface="+mj-lt"/>
            </a:endParaRPr>
          </a:p>
          <a:p>
            <a:pPr lvl="0"/>
            <a:r>
              <a:rPr lang="en-US" b="1" i="1" dirty="0">
                <a:latin typeface="+mj-lt"/>
              </a:rPr>
              <a:t>Server &amp; Applications support</a:t>
            </a:r>
            <a:endParaRPr lang="en-IN" dirty="0">
              <a:latin typeface="+mj-lt"/>
            </a:endParaRPr>
          </a:p>
          <a:p>
            <a:pPr lvl="0"/>
            <a:r>
              <a:rPr lang="en-US" b="1" i="1" dirty="0">
                <a:latin typeface="+mj-lt"/>
              </a:rPr>
              <a:t>Ensuring Backup &amp; creating Backup policy</a:t>
            </a:r>
            <a:endParaRPr lang="en-I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83981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19613"/>
          </a:xfrm>
        </p:spPr>
        <p:txBody>
          <a:bodyPr>
            <a:normAutofit fontScale="90000"/>
          </a:bodyPr>
          <a:lstStyle/>
          <a:p>
            <a:pPr algn="ctr"/>
            <a:r>
              <a:rPr lang="en-IN" dirty="0" smtClean="0">
                <a:latin typeface="+mn-lt"/>
              </a:rPr>
              <a:t>DEVOPS ROAD MAP</a:t>
            </a:r>
            <a:endParaRPr lang="en-IN" dirty="0">
              <a:latin typeface="+mn-lt"/>
            </a:endParaRPr>
          </a:p>
        </p:txBody>
      </p:sp>
      <p:pic>
        <p:nvPicPr>
          <p:cNvPr id="4" name="Content Placeholder 3" descr="https://uni-pro.org/images/uploads/devops_roadmap.jpg"/>
          <p:cNvPicPr>
            <a:picLocks noGrp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518"/>
          <a:stretch/>
        </p:blipFill>
        <p:spPr bwMode="auto">
          <a:xfrm>
            <a:off x="940777" y="1222130"/>
            <a:ext cx="10190285" cy="55743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10268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https://uni-pro.org/images/uploads/devops_roadmap.jpg"/>
          <p:cNvPicPr>
            <a:picLocks noGrp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174"/>
          <a:stretch/>
        </p:blipFill>
        <p:spPr bwMode="auto">
          <a:xfrm>
            <a:off x="712177" y="140677"/>
            <a:ext cx="10541977" cy="657261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01800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846"/>
          <a:stretch/>
        </p:blipFill>
        <p:spPr>
          <a:xfrm>
            <a:off x="2356339" y="0"/>
            <a:ext cx="71041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537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154"/>
          <a:stretch/>
        </p:blipFill>
        <p:spPr>
          <a:xfrm>
            <a:off x="2501905" y="0"/>
            <a:ext cx="6945713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513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i="1" u="sng" dirty="0"/>
              <a:t>HOW TO BECOME A DEVOPS ENGINEER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lvl="0" indent="0">
              <a:buNone/>
            </a:pPr>
            <a:r>
              <a:rPr lang="en-US" b="1" i="1" dirty="0" smtClean="0"/>
              <a:t>1. Learn </a:t>
            </a:r>
            <a:r>
              <a:rPr lang="en-US" b="1" i="1" dirty="0"/>
              <a:t>a programming language</a:t>
            </a:r>
            <a:endParaRPr lang="en-IN" dirty="0"/>
          </a:p>
          <a:p>
            <a:pPr lvl="1"/>
            <a:r>
              <a:rPr lang="en-US" b="1" i="1" dirty="0">
                <a:latin typeface="+mj-lt"/>
              </a:rPr>
              <a:t>EX: Java , Python, </a:t>
            </a:r>
            <a:r>
              <a:rPr lang="en-US" b="1" i="1" dirty="0" err="1">
                <a:latin typeface="+mj-lt"/>
              </a:rPr>
              <a:t>javascript</a:t>
            </a:r>
            <a:endParaRPr lang="en-IN" dirty="0">
              <a:latin typeface="+mj-lt"/>
            </a:endParaRPr>
          </a:p>
          <a:p>
            <a:pPr marL="0" indent="0">
              <a:buNone/>
            </a:pPr>
            <a:r>
              <a:rPr lang="en-US" b="1" dirty="0"/>
              <a:t> </a:t>
            </a:r>
            <a:endParaRPr lang="en-IN" dirty="0"/>
          </a:p>
          <a:p>
            <a:pPr marL="0" lvl="0" indent="0">
              <a:buNone/>
            </a:pPr>
            <a:r>
              <a:rPr lang="en-US" b="1" i="1" dirty="0" smtClean="0"/>
              <a:t>2. Understand </a:t>
            </a:r>
            <a:r>
              <a:rPr lang="en-US" b="1" i="1" dirty="0"/>
              <a:t>Operating System(OS) Concepts</a:t>
            </a:r>
            <a:endParaRPr lang="en-IN" dirty="0"/>
          </a:p>
          <a:p>
            <a:pPr lvl="2"/>
            <a:r>
              <a:rPr lang="en-US" b="1" i="1" dirty="0">
                <a:latin typeface="+mj-lt"/>
              </a:rPr>
              <a:t>Process management</a:t>
            </a:r>
            <a:endParaRPr lang="en-IN" dirty="0">
              <a:latin typeface="+mj-lt"/>
            </a:endParaRPr>
          </a:p>
          <a:p>
            <a:pPr lvl="2"/>
            <a:r>
              <a:rPr lang="en-US" b="1" i="1" dirty="0">
                <a:latin typeface="+mj-lt"/>
              </a:rPr>
              <a:t>I/O management</a:t>
            </a:r>
            <a:endParaRPr lang="en-IN" dirty="0">
              <a:latin typeface="+mj-lt"/>
            </a:endParaRPr>
          </a:p>
          <a:p>
            <a:pPr lvl="2"/>
            <a:r>
              <a:rPr lang="en-US" b="1" i="1" dirty="0">
                <a:latin typeface="+mj-lt"/>
              </a:rPr>
              <a:t>Threads &amp; concurrency</a:t>
            </a:r>
            <a:endParaRPr lang="en-IN" dirty="0">
              <a:latin typeface="+mj-lt"/>
            </a:endParaRPr>
          </a:p>
          <a:p>
            <a:pPr lvl="2"/>
            <a:r>
              <a:rPr lang="en-US" b="1" i="1" dirty="0">
                <a:latin typeface="+mj-lt"/>
              </a:rPr>
              <a:t>Virtualization</a:t>
            </a:r>
            <a:endParaRPr lang="en-IN" dirty="0">
              <a:latin typeface="+mj-lt"/>
            </a:endParaRPr>
          </a:p>
          <a:p>
            <a:pPr lvl="2"/>
            <a:r>
              <a:rPr lang="en-US" b="1" i="1" dirty="0">
                <a:latin typeface="+mj-lt"/>
              </a:rPr>
              <a:t>Sockets</a:t>
            </a:r>
            <a:endParaRPr lang="en-IN" dirty="0">
              <a:latin typeface="+mj-lt"/>
            </a:endParaRPr>
          </a:p>
          <a:p>
            <a:pPr lvl="2"/>
            <a:r>
              <a:rPr lang="en-US" b="1" i="1" dirty="0">
                <a:latin typeface="+mj-lt"/>
              </a:rPr>
              <a:t>Memory storage</a:t>
            </a:r>
            <a:endParaRPr lang="en-IN" dirty="0">
              <a:latin typeface="+mj-lt"/>
            </a:endParaRPr>
          </a:p>
          <a:p>
            <a:pPr lvl="2"/>
            <a:r>
              <a:rPr lang="en-US" b="1" i="1" dirty="0">
                <a:latin typeface="+mj-lt"/>
              </a:rPr>
              <a:t>File system</a:t>
            </a:r>
            <a:endParaRPr lang="en-IN" dirty="0">
              <a:latin typeface="+mj-lt"/>
            </a:endParaRPr>
          </a:p>
          <a:p>
            <a:pPr marL="457200" lvl="1" indent="0">
              <a:buNone/>
            </a:pPr>
            <a:r>
              <a:rPr lang="en-US" b="1" i="1" dirty="0" smtClean="0">
                <a:latin typeface="+mj-lt"/>
              </a:rPr>
              <a:t> Tip</a:t>
            </a:r>
            <a:r>
              <a:rPr lang="en-US" b="1" i="1" dirty="0">
                <a:latin typeface="+mj-lt"/>
              </a:rPr>
              <a:t>: Linux administration on </a:t>
            </a:r>
            <a:r>
              <a:rPr lang="en-US" b="1" i="1" dirty="0" err="1">
                <a:latin typeface="+mj-lt"/>
              </a:rPr>
              <a:t>bootcamp</a:t>
            </a:r>
            <a:endParaRPr lang="en-I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33981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89952"/>
          </a:xfrm>
        </p:spPr>
        <p:txBody>
          <a:bodyPr>
            <a:normAutofit fontScale="90000"/>
          </a:bodyPr>
          <a:lstStyle/>
          <a:p>
            <a:pPr algn="ctr"/>
            <a:r>
              <a:rPr lang="en-IN" dirty="0" smtClean="0"/>
              <a:t>DEVOPS TOOLS</a:t>
            </a:r>
            <a:endParaRPr lang="en-IN" dirty="0"/>
          </a:p>
        </p:txBody>
      </p:sp>
      <p:pic>
        <p:nvPicPr>
          <p:cNvPr id="4" name="Content Placeholder 3" descr="See the source image"/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747" y="1055079"/>
            <a:ext cx="11157438" cy="580292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85282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21" t="18436" r="14780" b="16328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111467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81160"/>
          </a:xfrm>
        </p:spPr>
        <p:txBody>
          <a:bodyPr>
            <a:normAutofit fontScale="90000"/>
          </a:bodyPr>
          <a:lstStyle/>
          <a:p>
            <a:r>
              <a:rPr lang="en-IN" dirty="0" smtClean="0">
                <a:latin typeface="+mn-lt"/>
              </a:rPr>
              <a:t>                          WHAT IS DEVOPS</a:t>
            </a:r>
            <a:endParaRPr lang="en-IN" dirty="0">
              <a:latin typeface="+mn-lt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0877" y="1046163"/>
            <a:ext cx="8757138" cy="5750292"/>
          </a:xfrm>
        </p:spPr>
      </p:pic>
    </p:spTree>
    <p:extLst>
      <p:ext uri="{BB962C8B-B14F-4D97-AF65-F5344CB8AC3E}">
        <p14:creationId xmlns:p14="http://schemas.microsoft.com/office/powerpoint/2010/main" val="1158019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9616"/>
            <a:ext cx="6276059" cy="6409592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6738" y="448408"/>
            <a:ext cx="6295262" cy="6409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945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4024" y="105343"/>
            <a:ext cx="6875584" cy="6752658"/>
          </a:xfrm>
        </p:spPr>
      </p:pic>
    </p:spTree>
    <p:extLst>
      <p:ext uri="{BB962C8B-B14F-4D97-AF65-F5344CB8AC3E}">
        <p14:creationId xmlns:p14="http://schemas.microsoft.com/office/powerpoint/2010/main" val="865379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6631" y="1"/>
            <a:ext cx="6947232" cy="6858000"/>
          </a:xfrm>
        </p:spPr>
      </p:pic>
    </p:spTree>
    <p:extLst>
      <p:ext uri="{BB962C8B-B14F-4D97-AF65-F5344CB8AC3E}">
        <p14:creationId xmlns:p14="http://schemas.microsoft.com/office/powerpoint/2010/main" val="2246418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0446" y="0"/>
            <a:ext cx="7049088" cy="6858000"/>
          </a:xfrm>
        </p:spPr>
      </p:pic>
    </p:spTree>
    <p:extLst>
      <p:ext uri="{BB962C8B-B14F-4D97-AF65-F5344CB8AC3E}">
        <p14:creationId xmlns:p14="http://schemas.microsoft.com/office/powerpoint/2010/main" val="2366051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7692" y="2308"/>
            <a:ext cx="6884376" cy="6855692"/>
          </a:xfrm>
        </p:spPr>
      </p:pic>
    </p:spTree>
    <p:extLst>
      <p:ext uri="{BB962C8B-B14F-4D97-AF65-F5344CB8AC3E}">
        <p14:creationId xmlns:p14="http://schemas.microsoft.com/office/powerpoint/2010/main" val="3053241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7354" y="0"/>
            <a:ext cx="7025054" cy="6858001"/>
          </a:xfrm>
        </p:spPr>
      </p:pic>
    </p:spTree>
    <p:extLst>
      <p:ext uri="{BB962C8B-B14F-4D97-AF65-F5344CB8AC3E}">
        <p14:creationId xmlns:p14="http://schemas.microsoft.com/office/powerpoint/2010/main" val="3507581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See the source image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7785" y="0"/>
            <a:ext cx="8431823" cy="686679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8326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351692"/>
            <a:ext cx="10515600" cy="5825271"/>
          </a:xfrm>
        </p:spPr>
        <p:txBody>
          <a:bodyPr>
            <a:normAutofit fontScale="85000" lnSpcReduction="20000"/>
          </a:bodyPr>
          <a:lstStyle/>
          <a:p>
            <a:pPr marL="0" lvl="0" indent="0">
              <a:buNone/>
            </a:pPr>
            <a:r>
              <a:rPr lang="en-US" b="1" i="1" dirty="0" smtClean="0"/>
              <a:t>3. Learn </a:t>
            </a:r>
            <a:r>
              <a:rPr lang="en-US" b="1" i="1" dirty="0"/>
              <a:t>about managing servers</a:t>
            </a:r>
            <a:endParaRPr lang="en-IN" dirty="0"/>
          </a:p>
          <a:p>
            <a:pPr lvl="1"/>
            <a:r>
              <a:rPr lang="en-US" b="1" i="1" dirty="0">
                <a:latin typeface="+mj-lt"/>
              </a:rPr>
              <a:t>Knowing them is mandatory</a:t>
            </a:r>
            <a:endParaRPr lang="en-IN" dirty="0">
              <a:latin typeface="+mj-lt"/>
            </a:endParaRPr>
          </a:p>
          <a:p>
            <a:pPr lvl="2"/>
            <a:r>
              <a:rPr lang="en-US" b="1" i="1" dirty="0">
                <a:latin typeface="+mj-lt"/>
              </a:rPr>
              <a:t>Shell scripting : </a:t>
            </a:r>
            <a:r>
              <a:rPr lang="en-US" b="1" i="1" dirty="0" err="1">
                <a:latin typeface="+mj-lt"/>
              </a:rPr>
              <a:t>Basht</a:t>
            </a:r>
            <a:r>
              <a:rPr lang="en-US" b="1" i="1" dirty="0">
                <a:latin typeface="+mj-lt"/>
              </a:rPr>
              <a:t> or </a:t>
            </a:r>
            <a:r>
              <a:rPr lang="en-US" b="1" i="1" dirty="0" err="1">
                <a:latin typeface="+mj-lt"/>
              </a:rPr>
              <a:t>Ksh</a:t>
            </a:r>
            <a:endParaRPr lang="en-IN" dirty="0">
              <a:latin typeface="+mj-lt"/>
            </a:endParaRPr>
          </a:p>
          <a:p>
            <a:pPr lvl="2"/>
            <a:r>
              <a:rPr lang="en-US" b="1" i="1" dirty="0">
                <a:latin typeface="+mj-lt"/>
              </a:rPr>
              <a:t>Tools : Find , </a:t>
            </a:r>
            <a:r>
              <a:rPr lang="en-US" b="1" i="1" dirty="0" err="1">
                <a:latin typeface="+mj-lt"/>
              </a:rPr>
              <a:t>grep</a:t>
            </a:r>
            <a:r>
              <a:rPr lang="en-US" b="1" i="1" dirty="0">
                <a:latin typeface="+mj-lt"/>
              </a:rPr>
              <a:t>, </a:t>
            </a:r>
            <a:r>
              <a:rPr lang="en-US" b="1" i="1" dirty="0" err="1">
                <a:latin typeface="+mj-lt"/>
              </a:rPr>
              <a:t>awk</a:t>
            </a:r>
            <a:r>
              <a:rPr lang="en-US" b="1" i="1" dirty="0">
                <a:latin typeface="+mj-lt"/>
              </a:rPr>
              <a:t>, </a:t>
            </a:r>
            <a:r>
              <a:rPr lang="en-US" b="1" i="1" dirty="0" err="1">
                <a:latin typeface="+mj-lt"/>
              </a:rPr>
              <a:t>sed</a:t>
            </a:r>
            <a:r>
              <a:rPr lang="en-US" b="1" i="1" dirty="0">
                <a:latin typeface="+mj-lt"/>
              </a:rPr>
              <a:t>, </a:t>
            </a:r>
            <a:r>
              <a:rPr lang="en-US" b="1" i="1" dirty="0" err="1">
                <a:latin typeface="+mj-lt"/>
              </a:rPr>
              <a:t>lsaf</a:t>
            </a:r>
            <a:endParaRPr lang="en-IN" dirty="0">
              <a:latin typeface="+mj-lt"/>
            </a:endParaRPr>
          </a:p>
          <a:p>
            <a:pPr lvl="2"/>
            <a:r>
              <a:rPr lang="en-US" b="1" i="1" dirty="0">
                <a:latin typeface="+mj-lt"/>
              </a:rPr>
              <a:t>Networking commands : </a:t>
            </a:r>
            <a:r>
              <a:rPr lang="en-US" b="1" i="1" dirty="0" err="1">
                <a:latin typeface="+mj-lt"/>
              </a:rPr>
              <a:t>nslookup</a:t>
            </a:r>
            <a:r>
              <a:rPr lang="en-US" b="1" i="1" dirty="0">
                <a:latin typeface="+mj-lt"/>
              </a:rPr>
              <a:t> &amp; </a:t>
            </a:r>
            <a:r>
              <a:rPr lang="en-US" b="1" i="1" dirty="0" err="1">
                <a:latin typeface="+mj-lt"/>
              </a:rPr>
              <a:t>netstat</a:t>
            </a:r>
            <a:endParaRPr lang="en-IN" dirty="0">
              <a:latin typeface="+mj-lt"/>
            </a:endParaRPr>
          </a:p>
          <a:p>
            <a:pPr marL="457200" lvl="1" indent="0">
              <a:buNone/>
            </a:pPr>
            <a:r>
              <a:rPr lang="en-US" b="1" i="1" dirty="0">
                <a:latin typeface="+mj-lt"/>
              </a:rPr>
              <a:t>Tip: Linux command line interface (CLI) –plural </a:t>
            </a:r>
            <a:r>
              <a:rPr lang="en-US" b="1" i="1" dirty="0" smtClean="0">
                <a:latin typeface="+mj-lt"/>
              </a:rPr>
              <a:t>sight</a:t>
            </a:r>
            <a:endParaRPr lang="en-IN" dirty="0">
              <a:latin typeface="+mj-lt"/>
            </a:endParaRPr>
          </a:p>
          <a:p>
            <a:pPr marL="0" lvl="0" indent="0">
              <a:buNone/>
            </a:pPr>
            <a:endParaRPr lang="en-US" b="1" i="1" dirty="0" smtClean="0"/>
          </a:p>
          <a:p>
            <a:pPr marL="0" lvl="0" indent="0">
              <a:buNone/>
            </a:pPr>
            <a:r>
              <a:rPr lang="en-US" b="1" i="1" dirty="0" smtClean="0"/>
              <a:t>4. Learn </a:t>
            </a:r>
            <a:r>
              <a:rPr lang="en-US" b="1" i="1" dirty="0"/>
              <a:t>basic networking &amp; security concepts:</a:t>
            </a:r>
            <a:endParaRPr lang="en-IN" dirty="0"/>
          </a:p>
          <a:p>
            <a:pPr lvl="1"/>
            <a:r>
              <a:rPr lang="en-US" b="1" i="1" dirty="0">
                <a:latin typeface="+mj-lt"/>
              </a:rPr>
              <a:t>You must know basic concepts like:</a:t>
            </a:r>
            <a:endParaRPr lang="en-IN" dirty="0">
              <a:latin typeface="+mj-lt"/>
            </a:endParaRPr>
          </a:p>
          <a:p>
            <a:pPr lvl="2"/>
            <a:r>
              <a:rPr lang="en-US" b="1" i="1" dirty="0">
                <a:latin typeface="+mj-lt"/>
              </a:rPr>
              <a:t>DNS , OSI Model</a:t>
            </a:r>
            <a:endParaRPr lang="en-IN" dirty="0">
              <a:latin typeface="+mj-lt"/>
            </a:endParaRPr>
          </a:p>
          <a:p>
            <a:pPr lvl="2"/>
            <a:r>
              <a:rPr lang="en-US" b="1" i="1" dirty="0">
                <a:latin typeface="+mj-lt"/>
              </a:rPr>
              <a:t>HTTP, HTTPS, FTP, SSL/TLS</a:t>
            </a:r>
            <a:endParaRPr lang="en-IN" dirty="0">
              <a:latin typeface="+mj-lt"/>
            </a:endParaRPr>
          </a:p>
          <a:p>
            <a:pPr marL="457200" lvl="1" indent="0">
              <a:buNone/>
            </a:pPr>
            <a:r>
              <a:rPr lang="en-US" b="1" i="1" dirty="0">
                <a:latin typeface="+mj-lt"/>
              </a:rPr>
              <a:t>Tip: TCP/IP and networking fundamentals for IT pro’s – By ED </a:t>
            </a:r>
            <a:r>
              <a:rPr lang="en-US" b="1" i="1" dirty="0" err="1">
                <a:latin typeface="+mj-lt"/>
              </a:rPr>
              <a:t>Liberman</a:t>
            </a:r>
            <a:r>
              <a:rPr lang="en-US" b="1" i="1" dirty="0">
                <a:latin typeface="+mj-lt"/>
              </a:rPr>
              <a:t> – plural sight</a:t>
            </a:r>
            <a:endParaRPr lang="en-IN" dirty="0">
              <a:latin typeface="+mj-lt"/>
            </a:endParaRPr>
          </a:p>
          <a:p>
            <a:pPr marL="0" indent="0">
              <a:buNone/>
            </a:pPr>
            <a:r>
              <a:rPr lang="en-US" b="1" dirty="0"/>
              <a:t> </a:t>
            </a:r>
            <a:endParaRPr lang="en-IN" dirty="0"/>
          </a:p>
          <a:p>
            <a:pPr marL="0" lvl="0" indent="0">
              <a:buNone/>
            </a:pPr>
            <a:r>
              <a:rPr lang="en-US" b="1" i="1" dirty="0" smtClean="0"/>
              <a:t>5. Know </a:t>
            </a:r>
            <a:r>
              <a:rPr lang="en-US" b="1" i="1" dirty="0"/>
              <a:t>the setup &amp; be able to setup</a:t>
            </a:r>
            <a:endParaRPr lang="en-IN" dirty="0"/>
          </a:p>
          <a:p>
            <a:pPr lvl="1"/>
            <a:r>
              <a:rPr lang="en-US" b="1" i="1" dirty="0">
                <a:latin typeface="+mj-lt"/>
              </a:rPr>
              <a:t>Webserver [</a:t>
            </a:r>
            <a:r>
              <a:rPr lang="en-US" b="1" i="1" dirty="0" err="1">
                <a:latin typeface="+mj-lt"/>
              </a:rPr>
              <a:t>lls</a:t>
            </a:r>
            <a:r>
              <a:rPr lang="en-US" b="1" i="1" dirty="0">
                <a:latin typeface="+mj-lt"/>
              </a:rPr>
              <a:t>, apache, Tomcat, Nginx, caddy]</a:t>
            </a:r>
            <a:endParaRPr lang="en-IN" dirty="0">
              <a:latin typeface="+mj-lt"/>
            </a:endParaRPr>
          </a:p>
          <a:p>
            <a:pPr lvl="1"/>
            <a:r>
              <a:rPr lang="en-US" b="1" i="1" dirty="0">
                <a:latin typeface="+mj-lt"/>
              </a:rPr>
              <a:t>Reverse &amp; Forward proxy</a:t>
            </a:r>
            <a:endParaRPr lang="en-IN" dirty="0">
              <a:latin typeface="+mj-lt"/>
            </a:endParaRPr>
          </a:p>
          <a:p>
            <a:pPr lvl="1"/>
            <a:r>
              <a:rPr lang="en-US" b="1" i="1" dirty="0">
                <a:latin typeface="+mj-lt"/>
              </a:rPr>
              <a:t>Caching server &amp; load balancer</a:t>
            </a:r>
            <a:endParaRPr lang="en-IN" dirty="0">
              <a:latin typeface="+mj-lt"/>
            </a:endParaRPr>
          </a:p>
          <a:p>
            <a:pPr lvl="1"/>
            <a:r>
              <a:rPr lang="en-US" b="1" i="1" dirty="0" smtClean="0">
                <a:latin typeface="+mj-lt"/>
              </a:rPr>
              <a:t>Firewall</a:t>
            </a:r>
          </a:p>
          <a:p>
            <a:pPr marL="457200" lvl="1" indent="0">
              <a:buNone/>
            </a:pPr>
            <a:r>
              <a:rPr lang="en-US" b="1" i="1" dirty="0">
                <a:latin typeface="+mj-lt"/>
              </a:rPr>
              <a:t>Tip: The web developer boot camp – </a:t>
            </a:r>
            <a:r>
              <a:rPr lang="en-US" b="1" i="1" dirty="0" err="1">
                <a:latin typeface="+mj-lt"/>
              </a:rPr>
              <a:t>calt</a:t>
            </a:r>
            <a:r>
              <a:rPr lang="en-US" b="1" i="1" dirty="0">
                <a:latin typeface="+mj-lt"/>
              </a:rPr>
              <a:t> Steele</a:t>
            </a:r>
            <a:endParaRPr lang="en-I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46300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94" t="19121" r="14700" b="14505"/>
          <a:stretch/>
        </p:blipFill>
        <p:spPr bwMode="auto">
          <a:xfrm>
            <a:off x="0" y="0"/>
            <a:ext cx="12191999" cy="68580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919810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21" t="18672" r="15178" b="16801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702614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58067"/>
          </a:xfrm>
        </p:spPr>
        <p:txBody>
          <a:bodyPr>
            <a:normAutofit fontScale="90000"/>
          </a:bodyPr>
          <a:lstStyle/>
          <a:p>
            <a:pPr algn="ctr"/>
            <a:r>
              <a:rPr lang="en-IN" b="1" dirty="0" smtClean="0">
                <a:solidFill>
                  <a:schemeClr val="accent2"/>
                </a:solidFill>
              </a:rPr>
              <a:t>PORTS</a:t>
            </a:r>
            <a:endParaRPr lang="en-IN" b="1" dirty="0">
              <a:solidFill>
                <a:schemeClr val="accent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" y="844062"/>
            <a:ext cx="12192000" cy="6013938"/>
          </a:xfrm>
        </p:spPr>
        <p:txBody>
          <a:bodyPr>
            <a:normAutofit fontScale="92500" lnSpcReduction="20000"/>
          </a:bodyPr>
          <a:lstStyle/>
          <a:p>
            <a:pPr marL="0" lvl="0" indent="0">
              <a:buNone/>
            </a:pPr>
            <a:r>
              <a:rPr lang="en-GB" dirty="0" smtClean="0">
                <a:solidFill>
                  <a:srgbClr val="00B0F0"/>
                </a:solidFill>
              </a:rPr>
              <a:t>Total </a:t>
            </a:r>
            <a:r>
              <a:rPr lang="en-GB" dirty="0" err="1" smtClean="0">
                <a:solidFill>
                  <a:srgbClr val="00B0F0"/>
                </a:solidFill>
              </a:rPr>
              <a:t>Numeber</a:t>
            </a:r>
            <a:r>
              <a:rPr lang="en-GB" dirty="0" smtClean="0">
                <a:solidFill>
                  <a:srgbClr val="00B0F0"/>
                </a:solidFill>
              </a:rPr>
              <a:t> of Ports </a:t>
            </a:r>
            <a:r>
              <a:rPr lang="en-GB" dirty="0" smtClean="0"/>
              <a:t>– 65535</a:t>
            </a:r>
          </a:p>
          <a:p>
            <a:pPr marL="0" lvl="0" indent="0">
              <a:buNone/>
            </a:pPr>
            <a:endParaRPr lang="en-IN" dirty="0"/>
          </a:p>
          <a:p>
            <a:pPr lvl="1"/>
            <a:r>
              <a:rPr lang="en-GB" dirty="0"/>
              <a:t>Well Known Ports: 0 through 1023.</a:t>
            </a:r>
            <a:endParaRPr lang="en-IN" dirty="0"/>
          </a:p>
          <a:p>
            <a:pPr lvl="1"/>
            <a:r>
              <a:rPr lang="en-GB" dirty="0"/>
              <a:t>Registered Ports: 1024 through 49151.</a:t>
            </a:r>
            <a:endParaRPr lang="en-IN" dirty="0"/>
          </a:p>
          <a:p>
            <a:pPr lvl="1"/>
            <a:r>
              <a:rPr lang="en-GB" dirty="0"/>
              <a:t>Dynamic/Private: 49152 through 65535.</a:t>
            </a:r>
            <a:endParaRPr lang="en-IN" dirty="0"/>
          </a:p>
          <a:p>
            <a:pPr lvl="1"/>
            <a:r>
              <a:rPr lang="en-GB" dirty="0"/>
              <a:t>20 - FTP (data transfer)</a:t>
            </a:r>
            <a:endParaRPr lang="en-IN" dirty="0"/>
          </a:p>
          <a:p>
            <a:pPr lvl="1"/>
            <a:r>
              <a:rPr lang="en-GB" dirty="0"/>
              <a:t>21 - FTP (connection establishment)</a:t>
            </a:r>
            <a:endParaRPr lang="en-IN" dirty="0"/>
          </a:p>
          <a:p>
            <a:pPr lvl="1"/>
            <a:r>
              <a:rPr lang="en-GB" dirty="0"/>
              <a:t>22 - </a:t>
            </a:r>
            <a:r>
              <a:rPr lang="en-GB" dirty="0" err="1"/>
              <a:t>ssh</a:t>
            </a:r>
            <a:endParaRPr lang="en-IN" dirty="0"/>
          </a:p>
          <a:p>
            <a:pPr lvl="1"/>
            <a:r>
              <a:rPr lang="en-GB" dirty="0"/>
              <a:t>23 - telnet</a:t>
            </a:r>
            <a:endParaRPr lang="en-IN" dirty="0"/>
          </a:p>
          <a:p>
            <a:pPr lvl="1"/>
            <a:r>
              <a:rPr lang="en-GB" dirty="0"/>
              <a:t>25 - </a:t>
            </a:r>
            <a:r>
              <a:rPr lang="en-GB" dirty="0" err="1"/>
              <a:t>smtp</a:t>
            </a:r>
            <a:r>
              <a:rPr lang="en-GB" dirty="0"/>
              <a:t> (simple mail transfer </a:t>
            </a:r>
            <a:r>
              <a:rPr lang="en-GB" dirty="0" err="1"/>
              <a:t>protocal</a:t>
            </a:r>
            <a:r>
              <a:rPr lang="en-GB" dirty="0"/>
              <a:t>)</a:t>
            </a:r>
            <a:endParaRPr lang="en-IN" dirty="0"/>
          </a:p>
          <a:p>
            <a:pPr lvl="1"/>
            <a:r>
              <a:rPr lang="en-GB" dirty="0"/>
              <a:t>53 - DNS (Domain Name System)</a:t>
            </a:r>
            <a:endParaRPr lang="en-IN" dirty="0"/>
          </a:p>
          <a:p>
            <a:pPr lvl="1"/>
            <a:r>
              <a:rPr lang="en-GB" dirty="0"/>
              <a:t>67 - DHCP  (Dynamic Host Configuration Protocol)</a:t>
            </a:r>
            <a:endParaRPr lang="en-IN" dirty="0"/>
          </a:p>
          <a:p>
            <a:pPr lvl="1"/>
            <a:r>
              <a:rPr lang="en-GB" dirty="0"/>
              <a:t>80 - </a:t>
            </a:r>
            <a:r>
              <a:rPr lang="en-GB" dirty="0" err="1"/>
              <a:t>httpd</a:t>
            </a:r>
            <a:endParaRPr lang="en-IN" dirty="0"/>
          </a:p>
          <a:p>
            <a:pPr lvl="1"/>
            <a:r>
              <a:rPr lang="en-GB" dirty="0"/>
              <a:t>123 - NTP (Network Time </a:t>
            </a:r>
            <a:r>
              <a:rPr lang="en-GB" dirty="0" err="1"/>
              <a:t>Protocal</a:t>
            </a:r>
            <a:r>
              <a:rPr lang="en-GB" dirty="0"/>
              <a:t>)</a:t>
            </a:r>
            <a:endParaRPr lang="en-IN" dirty="0"/>
          </a:p>
          <a:p>
            <a:pPr lvl="1"/>
            <a:r>
              <a:rPr lang="en-GB" dirty="0"/>
              <a:t>143  - Internet Message Access Protocol (IMAP) Management of Digital Mail)</a:t>
            </a:r>
            <a:endParaRPr lang="en-IN" dirty="0"/>
          </a:p>
          <a:p>
            <a:pPr lvl="1"/>
            <a:r>
              <a:rPr lang="en-GB" dirty="0"/>
              <a:t>389  - </a:t>
            </a:r>
            <a:r>
              <a:rPr lang="en-GB" dirty="0" err="1"/>
              <a:t>ldap</a:t>
            </a:r>
            <a:endParaRPr lang="en-IN" dirty="0"/>
          </a:p>
          <a:p>
            <a:pPr lvl="1"/>
            <a:r>
              <a:rPr lang="en-GB" dirty="0"/>
              <a:t>443  - https</a:t>
            </a:r>
            <a:endParaRPr lang="en-IN" dirty="0"/>
          </a:p>
          <a:p>
            <a:pPr lvl="1"/>
            <a:r>
              <a:rPr lang="en-GB" dirty="0"/>
              <a:t>2049 - NFS (Network File system)</a:t>
            </a:r>
            <a:endParaRPr lang="en-IN" dirty="0"/>
          </a:p>
          <a:p>
            <a:pPr lvl="1"/>
            <a:r>
              <a:rPr lang="en-GB" dirty="0"/>
              <a:t>3306 – </a:t>
            </a:r>
            <a:r>
              <a:rPr lang="en-GB" dirty="0" err="1"/>
              <a:t>mysql</a:t>
            </a: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88341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0061" y="-3005"/>
            <a:ext cx="5809989" cy="6861005"/>
          </a:xfrm>
        </p:spPr>
      </p:pic>
    </p:spTree>
    <p:extLst>
      <p:ext uri="{BB962C8B-B14F-4D97-AF65-F5344CB8AC3E}">
        <p14:creationId xmlns:p14="http://schemas.microsoft.com/office/powerpoint/2010/main" val="436245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770" y="0"/>
            <a:ext cx="6861724" cy="6861724"/>
          </a:xfrm>
        </p:spPr>
      </p:pic>
    </p:spTree>
    <p:extLst>
      <p:ext uri="{BB962C8B-B14F-4D97-AF65-F5344CB8AC3E}">
        <p14:creationId xmlns:p14="http://schemas.microsoft.com/office/powerpoint/2010/main" val="2534331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solidFill>
                  <a:srgbClr val="00B0F0"/>
                </a:solidFill>
              </a:rPr>
              <a:t>Levels Of Band In Software Engineer </a:t>
            </a:r>
            <a:endParaRPr lang="en-IN" dirty="0">
              <a:solidFill>
                <a:srgbClr val="00B0F0"/>
              </a:solidFill>
            </a:endParaRPr>
          </a:p>
        </p:txBody>
      </p:sp>
      <p:sp>
        <p:nvSpPr>
          <p:cNvPr id="4" name="Isosceles Triangle 3"/>
          <p:cNvSpPr/>
          <p:nvPr/>
        </p:nvSpPr>
        <p:spPr>
          <a:xfrm>
            <a:off x="84258" y="1619983"/>
            <a:ext cx="9964615" cy="5238017"/>
          </a:xfrm>
          <a:prstGeom prst="triangle">
            <a:avLst>
              <a:gd name="adj" fmla="val 49900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 flipH="1">
            <a:off x="500063" y="6339063"/>
            <a:ext cx="9110662" cy="379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>
            <a:off x="1143000" y="5657164"/>
            <a:ext cx="7800975" cy="925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1771650" y="4976167"/>
            <a:ext cx="6477000" cy="1128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2381250" y="4375834"/>
            <a:ext cx="5273093" cy="366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3039939" y="3664688"/>
            <a:ext cx="3965331" cy="791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3558685" y="3132888"/>
            <a:ext cx="2927840" cy="471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V="1">
            <a:off x="4092635" y="2580682"/>
            <a:ext cx="1947863" cy="532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4604970" y="1973454"/>
            <a:ext cx="9231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BAND 1</a:t>
            </a:r>
          </a:p>
          <a:p>
            <a:r>
              <a:rPr lang="en-IN" dirty="0" smtClean="0"/>
              <a:t>LEVEL 1</a:t>
            </a:r>
            <a:endParaRPr lang="en-IN" dirty="0"/>
          </a:p>
        </p:txBody>
      </p:sp>
      <p:sp>
        <p:nvSpPr>
          <p:cNvPr id="38" name="TextBox 37"/>
          <p:cNvSpPr txBox="1"/>
          <p:nvPr/>
        </p:nvSpPr>
        <p:spPr>
          <a:xfrm>
            <a:off x="5659681" y="1907736"/>
            <a:ext cx="4257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Junior Software Engineer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4195031" y="2731624"/>
            <a:ext cx="1845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Band 1 Level2</a:t>
            </a:r>
            <a:endParaRPr lang="en-IN" dirty="0"/>
          </a:p>
        </p:txBody>
      </p:sp>
      <p:sp>
        <p:nvSpPr>
          <p:cNvPr id="40" name="TextBox 39"/>
          <p:cNvSpPr txBox="1"/>
          <p:nvPr/>
        </p:nvSpPr>
        <p:spPr>
          <a:xfrm>
            <a:off x="6276974" y="2640794"/>
            <a:ext cx="4193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Software Engineer with some experience</a:t>
            </a:r>
            <a:endParaRPr lang="en-IN" dirty="0"/>
          </a:p>
        </p:txBody>
      </p:sp>
      <p:sp>
        <p:nvSpPr>
          <p:cNvPr id="57" name="TextBox 56"/>
          <p:cNvSpPr txBox="1"/>
          <p:nvPr/>
        </p:nvSpPr>
        <p:spPr>
          <a:xfrm flipH="1">
            <a:off x="4196640" y="3329828"/>
            <a:ext cx="2926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Band 2 Level 3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6877051" y="3241127"/>
            <a:ext cx="4000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Software Engineer with some experience</a:t>
            </a:r>
            <a:endParaRPr lang="en-IN" dirty="0"/>
          </a:p>
        </p:txBody>
      </p:sp>
      <p:sp>
        <p:nvSpPr>
          <p:cNvPr id="59" name="TextBox 58"/>
          <p:cNvSpPr txBox="1"/>
          <p:nvPr/>
        </p:nvSpPr>
        <p:spPr>
          <a:xfrm>
            <a:off x="4182824" y="3865946"/>
            <a:ext cx="1684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Band 2 Level 4</a:t>
            </a:r>
            <a:endParaRPr lang="en-IN" dirty="0"/>
          </a:p>
        </p:txBody>
      </p:sp>
      <p:sp>
        <p:nvSpPr>
          <p:cNvPr id="62" name="TextBox 61"/>
          <p:cNvSpPr txBox="1"/>
          <p:nvPr/>
        </p:nvSpPr>
        <p:spPr>
          <a:xfrm>
            <a:off x="7515226" y="3743819"/>
            <a:ext cx="266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Senior Software Engineer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4189511" y="4562475"/>
            <a:ext cx="2087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Band 3 Level 5</a:t>
            </a:r>
            <a:endParaRPr lang="en-IN" dirty="0"/>
          </a:p>
        </p:txBody>
      </p:sp>
      <p:sp>
        <p:nvSpPr>
          <p:cNvPr id="64" name="TextBox 63"/>
          <p:cNvSpPr txBox="1"/>
          <p:nvPr/>
        </p:nvSpPr>
        <p:spPr>
          <a:xfrm>
            <a:off x="8048626" y="4412437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Senior Software Engineer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4189511" y="5191084"/>
            <a:ext cx="1657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Band 3 Level 6</a:t>
            </a:r>
            <a:endParaRPr lang="en-IN" dirty="0"/>
          </a:p>
        </p:txBody>
      </p:sp>
      <p:sp>
        <p:nvSpPr>
          <p:cNvPr id="66" name="TextBox 65"/>
          <p:cNvSpPr txBox="1"/>
          <p:nvPr/>
        </p:nvSpPr>
        <p:spPr>
          <a:xfrm>
            <a:off x="8772525" y="5032602"/>
            <a:ext cx="3209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Principal Software Engineer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4189511" y="5867400"/>
            <a:ext cx="19064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Band 4 </a:t>
            </a:r>
            <a:r>
              <a:rPr lang="en-IN" dirty="0" err="1" smtClean="0"/>
              <a:t>Leavel</a:t>
            </a:r>
            <a:r>
              <a:rPr lang="en-IN" dirty="0" smtClean="0"/>
              <a:t> 7</a:t>
            </a:r>
            <a:endParaRPr lang="en-IN" dirty="0"/>
          </a:p>
        </p:txBody>
      </p:sp>
      <p:sp>
        <p:nvSpPr>
          <p:cNvPr id="68" name="TextBox 67"/>
          <p:cNvSpPr txBox="1"/>
          <p:nvPr/>
        </p:nvSpPr>
        <p:spPr>
          <a:xfrm>
            <a:off x="4182824" y="6457950"/>
            <a:ext cx="1913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Band 4 Level 8</a:t>
            </a:r>
            <a:endParaRPr lang="en-IN" dirty="0"/>
          </a:p>
        </p:txBody>
      </p:sp>
      <p:sp>
        <p:nvSpPr>
          <p:cNvPr id="69" name="TextBox 68"/>
          <p:cNvSpPr txBox="1"/>
          <p:nvPr/>
        </p:nvSpPr>
        <p:spPr>
          <a:xfrm>
            <a:off x="9344026" y="5703431"/>
            <a:ext cx="2762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Lead Software Engineer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10082213" y="6238767"/>
            <a:ext cx="2324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Chief Software Engineer</a:t>
            </a:r>
          </a:p>
        </p:txBody>
      </p:sp>
    </p:spTree>
    <p:extLst>
      <p:ext uri="{BB962C8B-B14F-4D97-AF65-F5344CB8AC3E}">
        <p14:creationId xmlns:p14="http://schemas.microsoft.com/office/powerpoint/2010/main" val="2701796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63769"/>
            <a:ext cx="10515600" cy="5895609"/>
          </a:xfrm>
        </p:spPr>
        <p:txBody>
          <a:bodyPr>
            <a:normAutofit fontScale="92500" lnSpcReduction="20000"/>
          </a:bodyPr>
          <a:lstStyle/>
          <a:p>
            <a:pPr marL="0" lvl="0" indent="0">
              <a:buNone/>
            </a:pPr>
            <a:r>
              <a:rPr lang="en-US" b="1" i="1" dirty="0" smtClean="0"/>
              <a:t>6. Learn </a:t>
            </a:r>
            <a:r>
              <a:rPr lang="en-US" b="1" i="1" dirty="0"/>
              <a:t>infrastructure as a code which includes:</a:t>
            </a:r>
            <a:endParaRPr lang="en-IN" dirty="0"/>
          </a:p>
          <a:p>
            <a:pPr lvl="1"/>
            <a:r>
              <a:rPr lang="en-US" b="1" i="1" dirty="0">
                <a:latin typeface="+mj-lt"/>
              </a:rPr>
              <a:t>Containers: Docker, Kubernetes</a:t>
            </a:r>
            <a:endParaRPr lang="en-IN" dirty="0">
              <a:latin typeface="+mj-lt"/>
            </a:endParaRPr>
          </a:p>
          <a:p>
            <a:pPr lvl="1"/>
            <a:r>
              <a:rPr lang="en-US" b="1" i="1" dirty="0">
                <a:latin typeface="+mj-lt"/>
              </a:rPr>
              <a:t>Configuration management tools : </a:t>
            </a:r>
            <a:r>
              <a:rPr lang="en-US" b="1" i="1" dirty="0" err="1">
                <a:latin typeface="+mj-lt"/>
              </a:rPr>
              <a:t>Ansible</a:t>
            </a:r>
            <a:r>
              <a:rPr lang="en-US" b="1" i="1" dirty="0">
                <a:latin typeface="+mj-lt"/>
              </a:rPr>
              <a:t> , chef, </a:t>
            </a:r>
            <a:r>
              <a:rPr lang="en-US" b="1" i="1" dirty="0" err="1">
                <a:latin typeface="+mj-lt"/>
              </a:rPr>
              <a:t>Saltstack</a:t>
            </a:r>
            <a:r>
              <a:rPr lang="en-US" b="1" i="1" dirty="0">
                <a:latin typeface="+mj-lt"/>
              </a:rPr>
              <a:t>, Puppet</a:t>
            </a:r>
            <a:endParaRPr lang="en-IN" dirty="0">
              <a:latin typeface="+mj-lt"/>
            </a:endParaRPr>
          </a:p>
          <a:p>
            <a:pPr lvl="1"/>
            <a:r>
              <a:rPr lang="en-US" b="1" i="1" dirty="0">
                <a:latin typeface="+mj-lt"/>
              </a:rPr>
              <a:t>Infrastructure provisioning’s: Terraform, Cloud Formation</a:t>
            </a:r>
            <a:endParaRPr lang="en-IN" dirty="0">
              <a:latin typeface="+mj-lt"/>
            </a:endParaRPr>
          </a:p>
          <a:p>
            <a:pPr marL="457200" lvl="1" indent="0">
              <a:buNone/>
            </a:pPr>
            <a:r>
              <a:rPr lang="en-US" b="1" i="1" dirty="0">
                <a:latin typeface="+mj-lt"/>
              </a:rPr>
              <a:t>Tip: Docker mastery: Complete Toolset, Learn </a:t>
            </a:r>
            <a:r>
              <a:rPr lang="en-US" b="1" i="1" dirty="0" err="1">
                <a:latin typeface="+mj-lt"/>
              </a:rPr>
              <a:t>Devops</a:t>
            </a:r>
            <a:r>
              <a:rPr lang="en-US" b="1" i="1" dirty="0">
                <a:latin typeface="+mj-lt"/>
              </a:rPr>
              <a:t>: The complete </a:t>
            </a:r>
            <a:r>
              <a:rPr lang="en-US" b="1" i="1" dirty="0" err="1">
                <a:latin typeface="+mj-lt"/>
              </a:rPr>
              <a:t>kubernetes</a:t>
            </a:r>
            <a:r>
              <a:rPr lang="en-US" b="1" i="1" dirty="0">
                <a:latin typeface="+mj-lt"/>
              </a:rPr>
              <a:t> course –</a:t>
            </a:r>
            <a:r>
              <a:rPr lang="en-US" b="1" i="1" dirty="0" err="1">
                <a:latin typeface="+mj-lt"/>
              </a:rPr>
              <a:t>Udemy</a:t>
            </a:r>
            <a:endParaRPr lang="en-IN" dirty="0">
              <a:latin typeface="+mj-lt"/>
            </a:endParaRPr>
          </a:p>
          <a:p>
            <a:pPr marL="0" indent="0">
              <a:buNone/>
            </a:pPr>
            <a:endParaRPr lang="en-IN" dirty="0"/>
          </a:p>
          <a:p>
            <a:pPr marL="0" lvl="0" indent="0">
              <a:buNone/>
            </a:pPr>
            <a:r>
              <a:rPr lang="en-US" b="1" i="1" dirty="0" smtClean="0"/>
              <a:t>7. Learn </a:t>
            </a:r>
            <a:r>
              <a:rPr lang="en-US" b="1" i="1" dirty="0"/>
              <a:t>CI/CD Tools:</a:t>
            </a:r>
            <a:endParaRPr lang="en-IN" dirty="0"/>
          </a:p>
          <a:p>
            <a:pPr lvl="1"/>
            <a:r>
              <a:rPr lang="en-US" b="1" i="1" dirty="0">
                <a:latin typeface="+mj-lt"/>
              </a:rPr>
              <a:t>Jenkins, </a:t>
            </a:r>
            <a:r>
              <a:rPr lang="en-US" b="1" i="1" dirty="0" err="1">
                <a:latin typeface="+mj-lt"/>
              </a:rPr>
              <a:t>Teamcity</a:t>
            </a:r>
            <a:r>
              <a:rPr lang="en-US" b="1" i="1" dirty="0">
                <a:latin typeface="+mj-lt"/>
              </a:rPr>
              <a:t>, </a:t>
            </a:r>
            <a:r>
              <a:rPr lang="en-US" b="1" i="1" dirty="0" err="1">
                <a:latin typeface="+mj-lt"/>
              </a:rPr>
              <a:t>CircleCI</a:t>
            </a:r>
            <a:endParaRPr lang="en-IN" dirty="0">
              <a:latin typeface="+mj-lt"/>
            </a:endParaRPr>
          </a:p>
          <a:p>
            <a:pPr marL="457200" lvl="1" indent="0">
              <a:buNone/>
            </a:pPr>
            <a:r>
              <a:rPr lang="en-US" b="1" i="1" dirty="0">
                <a:latin typeface="+mj-lt"/>
              </a:rPr>
              <a:t>Tip: Master Jenkins CI for </a:t>
            </a:r>
            <a:r>
              <a:rPr lang="en-US" b="1" i="1" dirty="0" err="1">
                <a:latin typeface="+mj-lt"/>
              </a:rPr>
              <a:t>Devops</a:t>
            </a:r>
            <a:r>
              <a:rPr lang="en-US" b="1" i="1" dirty="0">
                <a:latin typeface="+mj-lt"/>
              </a:rPr>
              <a:t> and Developers –</a:t>
            </a:r>
            <a:r>
              <a:rPr lang="en-US" b="1" i="1" dirty="0" err="1">
                <a:latin typeface="+mj-lt"/>
              </a:rPr>
              <a:t>Udemy</a:t>
            </a:r>
            <a:endParaRPr lang="en-IN" dirty="0">
              <a:latin typeface="+mj-lt"/>
            </a:endParaRPr>
          </a:p>
          <a:p>
            <a:pPr marL="0" indent="0">
              <a:buNone/>
            </a:pPr>
            <a:endParaRPr lang="en-IN" dirty="0"/>
          </a:p>
          <a:p>
            <a:pPr marL="0" lvl="0" indent="0">
              <a:buNone/>
            </a:pPr>
            <a:r>
              <a:rPr lang="en-US" b="1" i="1" dirty="0" smtClean="0"/>
              <a:t>8. Learn </a:t>
            </a:r>
            <a:r>
              <a:rPr lang="en-US" b="1" i="1" dirty="0"/>
              <a:t>to monitor software &amp; Infrastructure</a:t>
            </a:r>
            <a:endParaRPr lang="en-IN" dirty="0"/>
          </a:p>
          <a:p>
            <a:pPr lvl="1"/>
            <a:r>
              <a:rPr lang="en-US" b="1" i="1" dirty="0">
                <a:latin typeface="+mj-lt"/>
              </a:rPr>
              <a:t>Nagios, </a:t>
            </a:r>
            <a:r>
              <a:rPr lang="en-US" b="1" i="1" dirty="0" err="1">
                <a:latin typeface="+mj-lt"/>
              </a:rPr>
              <a:t>Promeheus</a:t>
            </a:r>
            <a:r>
              <a:rPr lang="en-US" b="1" i="1" dirty="0">
                <a:latin typeface="+mj-lt"/>
              </a:rPr>
              <a:t>, </a:t>
            </a:r>
            <a:r>
              <a:rPr lang="en-US" b="1" i="1" dirty="0" err="1">
                <a:latin typeface="+mj-lt"/>
              </a:rPr>
              <a:t>Splunk</a:t>
            </a:r>
            <a:r>
              <a:rPr lang="en-US" b="1" i="1" dirty="0">
                <a:latin typeface="+mj-lt"/>
              </a:rPr>
              <a:t>, ELK, App </a:t>
            </a:r>
            <a:r>
              <a:rPr lang="en-US" b="1" i="1" dirty="0" smtClean="0">
                <a:latin typeface="+mj-lt"/>
              </a:rPr>
              <a:t>Dynamic</a:t>
            </a:r>
            <a:endParaRPr lang="en-IN" dirty="0">
              <a:latin typeface="+mj-lt"/>
            </a:endParaRPr>
          </a:p>
          <a:p>
            <a:pPr marL="0" indent="0">
              <a:buNone/>
            </a:pPr>
            <a:endParaRPr lang="en-IN" dirty="0"/>
          </a:p>
          <a:p>
            <a:pPr marL="0" lvl="0" indent="0">
              <a:buNone/>
            </a:pPr>
            <a:r>
              <a:rPr lang="en-US" b="1" i="1" dirty="0" smtClean="0"/>
              <a:t>9. Learn </a:t>
            </a:r>
            <a:r>
              <a:rPr lang="en-US" b="1" i="1" dirty="0"/>
              <a:t>about cloud providers</a:t>
            </a:r>
            <a:endParaRPr lang="en-IN" dirty="0"/>
          </a:p>
          <a:p>
            <a:pPr lvl="1"/>
            <a:r>
              <a:rPr lang="en-US" b="1" i="1" dirty="0">
                <a:latin typeface="+mj-lt"/>
              </a:rPr>
              <a:t>Aws , Azure, Google Cloud</a:t>
            </a:r>
            <a:endParaRPr lang="en-I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08932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hlinkClick r:id="rId2"/>
          </p:cNvPr>
          <p:cNvPicPr>
            <a:picLocks noGrp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167" b="52104"/>
          <a:stretch/>
        </p:blipFill>
        <p:spPr>
          <a:xfrm>
            <a:off x="1301261" y="96715"/>
            <a:ext cx="9416561" cy="67612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20983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hlinkClick r:id="rId2"/>
          </p:cNvPr>
          <p:cNvPicPr>
            <a:picLocks noGrp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755"/>
          <a:stretch/>
        </p:blipFill>
        <p:spPr>
          <a:xfrm>
            <a:off x="1274886" y="140678"/>
            <a:ext cx="9434146" cy="66206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4287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69083"/>
          </a:xfrm>
        </p:spPr>
        <p:txBody>
          <a:bodyPr/>
          <a:lstStyle/>
          <a:p>
            <a:pPr algn="ctr"/>
            <a:r>
              <a:rPr lang="en-IN" b="1" dirty="0" smtClean="0">
                <a:solidFill>
                  <a:srgbClr val="00B0F0"/>
                </a:solidFill>
              </a:rPr>
              <a:t>DEVOPS TOOLS</a:t>
            </a:r>
            <a:endParaRPr lang="en-IN" b="1" dirty="0">
              <a:solidFill>
                <a:srgbClr val="00B0F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34208"/>
            <a:ext cx="10515600" cy="5042755"/>
          </a:xfrm>
        </p:spPr>
        <p:txBody>
          <a:bodyPr>
            <a:normAutofit fontScale="77500" lnSpcReduction="20000"/>
          </a:bodyPr>
          <a:lstStyle/>
          <a:p>
            <a:r>
              <a:rPr lang="en-US" b="1" i="1" dirty="0"/>
              <a:t>Version Control System (VCS) or </a:t>
            </a:r>
            <a:endParaRPr lang="en-US" b="1" i="1" dirty="0" smtClean="0"/>
          </a:p>
          <a:p>
            <a:r>
              <a:rPr lang="en-US" b="1" i="1" dirty="0" smtClean="0"/>
              <a:t>Source </a:t>
            </a:r>
            <a:r>
              <a:rPr lang="en-US" b="1" i="1" dirty="0"/>
              <a:t>code Management (SCM</a:t>
            </a:r>
            <a:r>
              <a:rPr lang="en-US" b="1" i="1" dirty="0" smtClean="0"/>
              <a:t>)            </a:t>
            </a:r>
            <a:r>
              <a:rPr lang="en-US" b="1" i="1" dirty="0" smtClean="0">
                <a:latin typeface="+mj-lt"/>
              </a:rPr>
              <a:t>GITHUB</a:t>
            </a:r>
            <a:r>
              <a:rPr lang="en-US" b="1" i="1" dirty="0">
                <a:latin typeface="+mj-lt"/>
              </a:rPr>
              <a:t>, BITBUCKET</a:t>
            </a:r>
            <a:endParaRPr lang="en-IN" dirty="0">
              <a:latin typeface="+mj-lt"/>
            </a:endParaRPr>
          </a:p>
          <a:p>
            <a:r>
              <a:rPr lang="en-US" b="1" i="1" dirty="0"/>
              <a:t>BUILD TOOLS                    </a:t>
            </a:r>
            <a:r>
              <a:rPr lang="en-US" b="1" i="1" dirty="0" smtClean="0"/>
              <a:t>                         </a:t>
            </a:r>
            <a:r>
              <a:rPr lang="en-US" b="1" i="1" dirty="0"/>
              <a:t>: </a:t>
            </a:r>
            <a:r>
              <a:rPr lang="en-US" b="1" i="1" dirty="0">
                <a:latin typeface="+mj-lt"/>
              </a:rPr>
              <a:t>MAVEN</a:t>
            </a:r>
            <a:endParaRPr lang="en-IN" dirty="0">
              <a:latin typeface="+mj-lt"/>
            </a:endParaRPr>
          </a:p>
          <a:p>
            <a:r>
              <a:rPr lang="en-US" b="1" i="1" dirty="0"/>
              <a:t>Code Analysis                       </a:t>
            </a:r>
            <a:r>
              <a:rPr lang="en-US" b="1" i="1" dirty="0" smtClean="0"/>
              <a:t>                     </a:t>
            </a:r>
            <a:r>
              <a:rPr lang="en-US" b="1" i="1" dirty="0"/>
              <a:t>: </a:t>
            </a:r>
            <a:r>
              <a:rPr lang="en-US" b="1" i="1" dirty="0" err="1">
                <a:latin typeface="+mj-lt"/>
              </a:rPr>
              <a:t>Sonarqube</a:t>
            </a:r>
            <a:endParaRPr lang="en-IN" dirty="0">
              <a:latin typeface="+mj-lt"/>
            </a:endParaRPr>
          </a:p>
          <a:p>
            <a:r>
              <a:rPr lang="en-US" b="1" i="1" dirty="0"/>
              <a:t>Test                                         </a:t>
            </a:r>
            <a:r>
              <a:rPr lang="en-US" b="1" i="1" dirty="0" smtClean="0"/>
              <a:t>                      </a:t>
            </a:r>
            <a:r>
              <a:rPr lang="en-US" b="1" i="1" dirty="0"/>
              <a:t>: </a:t>
            </a:r>
            <a:r>
              <a:rPr lang="en-US" b="1" i="1" dirty="0">
                <a:latin typeface="+mj-lt"/>
              </a:rPr>
              <a:t>Unit Test</a:t>
            </a:r>
            <a:endParaRPr lang="en-IN" dirty="0">
              <a:latin typeface="+mj-lt"/>
            </a:endParaRPr>
          </a:p>
          <a:p>
            <a:r>
              <a:rPr lang="en-US" b="1" i="1" dirty="0"/>
              <a:t>Continues integration (CI)  </a:t>
            </a:r>
            <a:r>
              <a:rPr lang="en-US" b="1" i="1" dirty="0" smtClean="0"/>
              <a:t>                     </a:t>
            </a:r>
            <a:r>
              <a:rPr lang="en-US" b="1" i="1" dirty="0"/>
              <a:t>: </a:t>
            </a:r>
            <a:r>
              <a:rPr lang="en-US" b="1" i="1" dirty="0">
                <a:latin typeface="+mj-lt"/>
              </a:rPr>
              <a:t>Jenkins</a:t>
            </a:r>
            <a:endParaRPr lang="en-IN" dirty="0">
              <a:latin typeface="+mj-lt"/>
            </a:endParaRPr>
          </a:p>
          <a:p>
            <a:r>
              <a:rPr lang="en-US" b="1" i="1" dirty="0" err="1"/>
              <a:t>Artifactory</a:t>
            </a:r>
            <a:r>
              <a:rPr lang="en-US" b="1" i="1" dirty="0"/>
              <a:t>                            </a:t>
            </a:r>
            <a:r>
              <a:rPr lang="en-US" b="1" i="1" dirty="0" smtClean="0"/>
              <a:t>                      </a:t>
            </a:r>
            <a:r>
              <a:rPr lang="en-US" b="1" i="1" dirty="0"/>
              <a:t>: </a:t>
            </a:r>
            <a:r>
              <a:rPr lang="en-US" b="1" i="1" dirty="0" err="1">
                <a:latin typeface="+mj-lt"/>
              </a:rPr>
              <a:t>Jfrog</a:t>
            </a:r>
            <a:r>
              <a:rPr lang="en-US" b="1" i="1" dirty="0">
                <a:latin typeface="+mj-lt"/>
              </a:rPr>
              <a:t>, Nexus</a:t>
            </a:r>
            <a:endParaRPr lang="en-IN" dirty="0">
              <a:latin typeface="+mj-lt"/>
            </a:endParaRPr>
          </a:p>
          <a:p>
            <a:r>
              <a:rPr lang="en-US" b="1" i="1" dirty="0"/>
              <a:t>Continues Delivery            </a:t>
            </a:r>
            <a:r>
              <a:rPr lang="en-US" b="1" i="1" dirty="0" smtClean="0"/>
              <a:t>                        </a:t>
            </a:r>
            <a:r>
              <a:rPr lang="en-US" b="1" i="1" dirty="0"/>
              <a:t>: </a:t>
            </a:r>
            <a:r>
              <a:rPr lang="en-US" b="1" i="1" dirty="0" err="1">
                <a:latin typeface="+mj-lt"/>
              </a:rPr>
              <a:t>Tomact</a:t>
            </a:r>
            <a:endParaRPr lang="en-IN" dirty="0">
              <a:latin typeface="+mj-lt"/>
            </a:endParaRPr>
          </a:p>
          <a:p>
            <a:r>
              <a:rPr lang="en-US" b="1" i="1" dirty="0" err="1"/>
              <a:t>Dockerization</a:t>
            </a:r>
            <a:r>
              <a:rPr lang="en-US" b="1" i="1" dirty="0"/>
              <a:t>                    </a:t>
            </a:r>
            <a:r>
              <a:rPr lang="en-US" b="1" i="1" dirty="0" smtClean="0"/>
              <a:t>                         </a:t>
            </a:r>
            <a:r>
              <a:rPr lang="en-US" b="1" i="1" dirty="0"/>
              <a:t>: </a:t>
            </a:r>
            <a:r>
              <a:rPr lang="en-US" b="1" i="1" dirty="0">
                <a:latin typeface="+mj-lt"/>
              </a:rPr>
              <a:t>Docker</a:t>
            </a:r>
            <a:endParaRPr lang="en-IN" dirty="0">
              <a:latin typeface="+mj-lt"/>
            </a:endParaRPr>
          </a:p>
          <a:p>
            <a:r>
              <a:rPr lang="en-US" b="1" i="1" dirty="0"/>
              <a:t>Repository                         </a:t>
            </a:r>
            <a:r>
              <a:rPr lang="en-US" b="1" i="1" dirty="0" smtClean="0"/>
              <a:t>                         </a:t>
            </a:r>
            <a:r>
              <a:rPr lang="en-US" b="1" i="1" dirty="0"/>
              <a:t>: </a:t>
            </a:r>
            <a:r>
              <a:rPr lang="en-US" b="1" i="1" dirty="0">
                <a:latin typeface="+mj-lt"/>
              </a:rPr>
              <a:t>ECR</a:t>
            </a:r>
            <a:endParaRPr lang="en-IN" dirty="0">
              <a:latin typeface="+mj-lt"/>
            </a:endParaRPr>
          </a:p>
          <a:p>
            <a:r>
              <a:rPr lang="en-US" b="1" i="1" dirty="0"/>
              <a:t>Orchestration                         </a:t>
            </a:r>
            <a:r>
              <a:rPr lang="en-US" b="1" i="1" dirty="0" smtClean="0"/>
              <a:t>                   : </a:t>
            </a:r>
            <a:r>
              <a:rPr lang="en-US" b="1" i="1" dirty="0">
                <a:latin typeface="+mj-lt"/>
              </a:rPr>
              <a:t>ECS, Kubernetes, Docker swarm, EKS</a:t>
            </a:r>
            <a:endParaRPr lang="en-IN" dirty="0">
              <a:latin typeface="+mj-lt"/>
            </a:endParaRPr>
          </a:p>
          <a:p>
            <a:r>
              <a:rPr lang="en-US" b="1" i="1" dirty="0"/>
              <a:t>Configuration </a:t>
            </a:r>
            <a:r>
              <a:rPr lang="en-US" b="1" i="1" dirty="0" smtClean="0"/>
              <a:t>Management                  : </a:t>
            </a:r>
            <a:r>
              <a:rPr lang="en-US" b="1" i="1" dirty="0" err="1">
                <a:latin typeface="+mj-lt"/>
              </a:rPr>
              <a:t>Ansible</a:t>
            </a:r>
            <a:r>
              <a:rPr lang="en-US" b="1" i="1" dirty="0">
                <a:latin typeface="+mj-lt"/>
              </a:rPr>
              <a:t>, Chef, Puppet</a:t>
            </a:r>
            <a:endParaRPr lang="en-IN" dirty="0">
              <a:latin typeface="+mj-lt"/>
            </a:endParaRPr>
          </a:p>
          <a:p>
            <a:r>
              <a:rPr lang="en-US" b="1" i="1" dirty="0"/>
              <a:t>Cloud                                       </a:t>
            </a:r>
            <a:r>
              <a:rPr lang="en-US" b="1" i="1" dirty="0" smtClean="0"/>
              <a:t>                   </a:t>
            </a:r>
            <a:r>
              <a:rPr lang="en-US" b="1" i="1" dirty="0"/>
              <a:t>: </a:t>
            </a:r>
            <a:r>
              <a:rPr lang="en-US" b="1" i="1" dirty="0">
                <a:latin typeface="+mj-lt"/>
              </a:rPr>
              <a:t>AWS, Azure, Google cloud</a:t>
            </a:r>
            <a:endParaRPr lang="en-IN" dirty="0">
              <a:latin typeface="+mj-lt"/>
            </a:endParaRPr>
          </a:p>
          <a:p>
            <a:r>
              <a:rPr lang="en-US" b="1" i="1" dirty="0"/>
              <a:t>Infrastructure as a code       </a:t>
            </a:r>
            <a:r>
              <a:rPr lang="en-US" b="1" i="1" dirty="0" smtClean="0"/>
              <a:t>                  </a:t>
            </a:r>
            <a:r>
              <a:rPr lang="en-US" b="1" i="1" dirty="0"/>
              <a:t>: </a:t>
            </a:r>
            <a:r>
              <a:rPr lang="en-US" b="1" i="1" dirty="0" err="1">
                <a:latin typeface="+mj-lt"/>
              </a:rPr>
              <a:t>Terrform</a:t>
            </a:r>
            <a:endParaRPr lang="en-IN" dirty="0">
              <a:latin typeface="+mj-lt"/>
            </a:endParaRPr>
          </a:p>
        </p:txBody>
      </p:sp>
      <p:sp>
        <p:nvSpPr>
          <p:cNvPr id="4" name="Right Brace 3"/>
          <p:cNvSpPr/>
          <p:nvPr/>
        </p:nvSpPr>
        <p:spPr>
          <a:xfrm>
            <a:off x="4897315" y="1204546"/>
            <a:ext cx="465993" cy="50995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4275979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8454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DevOps Engineer Roles and Responsibility</a:t>
            </a:r>
            <a:r>
              <a:rPr lang="en-IN" b="1" dirty="0">
                <a:solidFill>
                  <a:srgbClr val="00B0F0"/>
                </a:solidFill>
              </a:rPr>
              <a:t/>
            </a:r>
            <a:br>
              <a:rPr lang="en-IN" b="1" dirty="0">
                <a:solidFill>
                  <a:srgbClr val="00B0F0"/>
                </a:solidFill>
              </a:rPr>
            </a:br>
            <a:endParaRPr lang="en-IN" dirty="0">
              <a:solidFill>
                <a:srgbClr val="00B0F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86962"/>
            <a:ext cx="10515600" cy="4990001"/>
          </a:xfrm>
        </p:spPr>
        <p:txBody>
          <a:bodyPr/>
          <a:lstStyle/>
          <a:p>
            <a:pPr lvl="0"/>
            <a:r>
              <a:rPr lang="en-US" b="1" i="1" dirty="0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As part of my roles I am responsible to setup and manage CI/CD pipeline.</a:t>
            </a:r>
            <a:endParaRPr lang="en-IN" dirty="0">
              <a:latin typeface="+mj-lt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0"/>
            <a:r>
              <a:rPr lang="en-US" b="1" i="1" dirty="0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I have used various </a:t>
            </a:r>
            <a:r>
              <a:rPr lang="en-US" b="1" i="1" dirty="0" err="1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Devops</a:t>
            </a:r>
            <a:r>
              <a:rPr lang="en-US" b="1" i="1" dirty="0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 Tools like GIT (For VCS), Jenkins (For CI), Maven (As a build tool), </a:t>
            </a:r>
            <a:r>
              <a:rPr lang="en-US" b="1" i="1" dirty="0" err="1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Sonarqube</a:t>
            </a:r>
            <a:r>
              <a:rPr lang="en-US" b="1" i="1" dirty="0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 (For code analysis), Tomcat (For artifact repository), </a:t>
            </a:r>
            <a:r>
              <a:rPr lang="en-US" b="1" i="1" dirty="0" err="1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Ansible</a:t>
            </a:r>
            <a:r>
              <a:rPr lang="en-US" b="1" i="1" dirty="0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 (For C. Deployment and configuration management), Docker (For containerization) &amp; Kubernetes (For Container Orchestration), Aws (For Cloud</a:t>
            </a:r>
            <a:r>
              <a:rPr lang="en-US" b="1" i="1" dirty="0" smtClean="0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).</a:t>
            </a:r>
          </a:p>
          <a:p>
            <a:pPr lvl="0"/>
            <a:endParaRPr lang="en-IN" dirty="0">
              <a:latin typeface="+mj-lt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9156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i="1" dirty="0" smtClean="0"/>
              <a:t>More Detailed: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i="1" dirty="0" smtClean="0">
                <a:latin typeface="+mj-lt"/>
              </a:rPr>
              <a:t>We </a:t>
            </a:r>
            <a:r>
              <a:rPr lang="en-US" b="1" i="1" dirty="0">
                <a:latin typeface="+mj-lt"/>
              </a:rPr>
              <a:t>are using GIT as a</a:t>
            </a:r>
            <a:endParaRPr lang="en-IN" dirty="0">
              <a:latin typeface="+mj-lt"/>
            </a:endParaRPr>
          </a:p>
          <a:p>
            <a:pPr lvl="0"/>
            <a:r>
              <a:rPr lang="en-US" b="1" i="1" dirty="0">
                <a:latin typeface="+mj-lt"/>
              </a:rPr>
              <a:t>Enable branching strategies</a:t>
            </a:r>
            <a:endParaRPr lang="en-IN" dirty="0">
              <a:latin typeface="+mj-lt"/>
            </a:endParaRPr>
          </a:p>
          <a:p>
            <a:pPr lvl="0"/>
            <a:r>
              <a:rPr lang="en-US" b="1" i="1" dirty="0">
                <a:latin typeface="+mj-lt"/>
              </a:rPr>
              <a:t>Managing GIT repositories using various GIT commands (Like pull, push, merge, clone, branch, rebase </a:t>
            </a:r>
            <a:r>
              <a:rPr lang="en-US" b="1" i="1" dirty="0" err="1">
                <a:latin typeface="+mj-lt"/>
              </a:rPr>
              <a:t>etc</a:t>
            </a:r>
            <a:r>
              <a:rPr lang="en-US" b="1" i="1" dirty="0">
                <a:latin typeface="+mj-lt"/>
              </a:rPr>
              <a:t>).</a:t>
            </a:r>
            <a:endParaRPr lang="en-IN" dirty="0">
              <a:latin typeface="+mj-lt"/>
            </a:endParaRPr>
          </a:p>
          <a:p>
            <a:pPr lvl="0"/>
            <a:r>
              <a:rPr lang="en-US" b="1" i="1" dirty="0">
                <a:latin typeface="+mj-lt"/>
              </a:rPr>
              <a:t>Managing GIT user access (giving access to specify users)</a:t>
            </a:r>
            <a:endParaRPr lang="en-I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8987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</TotalTime>
  <Words>866</Words>
  <Application>Microsoft Office PowerPoint</Application>
  <PresentationFormat>Widescreen</PresentationFormat>
  <Paragraphs>152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9" baseType="lpstr">
      <vt:lpstr>Arial</vt:lpstr>
      <vt:lpstr>Calibri</vt:lpstr>
      <vt:lpstr>Calibri Light</vt:lpstr>
      <vt:lpstr>Office Theme</vt:lpstr>
      <vt:lpstr>DevOps</vt:lpstr>
      <vt:lpstr>HOW TO BECOME A DEVOPS ENGINEER</vt:lpstr>
      <vt:lpstr>PowerPoint Presentation</vt:lpstr>
      <vt:lpstr>PowerPoint Presentation</vt:lpstr>
      <vt:lpstr>PowerPoint Presentation</vt:lpstr>
      <vt:lpstr>PowerPoint Presentation</vt:lpstr>
      <vt:lpstr>DEVOPS TOOLS</vt:lpstr>
      <vt:lpstr>DevOps Engineer Roles and Responsibility </vt:lpstr>
      <vt:lpstr>More Detailed:</vt:lpstr>
      <vt:lpstr>JENKINS:</vt:lpstr>
      <vt:lpstr>ANSIBLE:</vt:lpstr>
      <vt:lpstr>DOCKER:</vt:lpstr>
      <vt:lpstr>KUBERNETES:</vt:lpstr>
      <vt:lpstr>Daily Activities:</vt:lpstr>
      <vt:lpstr>RESPONSBILITY:</vt:lpstr>
      <vt:lpstr>DEVOPS ROAD MAP</vt:lpstr>
      <vt:lpstr>PowerPoint Presentation</vt:lpstr>
      <vt:lpstr>PowerPoint Presentation</vt:lpstr>
      <vt:lpstr>PowerPoint Presentation</vt:lpstr>
      <vt:lpstr>DEVOPS TOOLS</vt:lpstr>
      <vt:lpstr>PowerPoint Presentation</vt:lpstr>
      <vt:lpstr>                          WHAT IS DEVOPS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PORTS</vt:lpstr>
      <vt:lpstr>PowerPoint Presentation</vt:lpstr>
      <vt:lpstr>PowerPoint Presentation</vt:lpstr>
      <vt:lpstr>Levels Of Band In Software Engineer </vt:lpstr>
    </vt:vector>
  </TitlesOfParts>
  <Company>HP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DevOps</dc:title>
  <dc:creator>Jyothi M</dc:creator>
  <cp:lastModifiedBy>Jyothi M</cp:lastModifiedBy>
  <cp:revision>12</cp:revision>
  <dcterms:created xsi:type="dcterms:W3CDTF">2023-06-08T05:20:18Z</dcterms:created>
  <dcterms:modified xsi:type="dcterms:W3CDTF">2023-06-08T07:16:48Z</dcterms:modified>
</cp:coreProperties>
</file>